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10"/>
  </p:notesMasterIdLst>
  <p:sldIdLst>
    <p:sldId id="265" r:id="rId4"/>
    <p:sldId id="259" r:id="rId5"/>
    <p:sldId id="267" r:id="rId6"/>
    <p:sldId id="266" r:id="rId7"/>
    <p:sldId id="268" r:id="rId8"/>
    <p:sldId id="262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Work Sans" pitchFamily="2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E8B531-6B28-8B55-386C-40345624E7F3}" name="Lucy Robinson" initials="LR" userId="S::l.robinson@nhm.ac.uk::90243999-4963-47a8-b6db-cee2936b604c" providerId="AD"/>
  <p188:author id="{9E522447-6F48-A56E-77C4-DC4A3BF66312}" name="Victoria Burton" initials="VB" userId="S::v.burton@nhm.ac.uk::8d433e91-4f94-4a72-9b6d-4acffa69805e" providerId="AD"/>
  <p188:author id="{325CC9F0-2550-4715-7F01-08A9DD15A17C}" name="Amy Strachan" initials="AS" userId="S::amy.strachan@nhm.ac.uk::296be357-b93d-4c58-a11b-dfaeda0032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6D9C62-4BB5-D100-5CE3-B5D68BC21FFC}" v="403" dt="2023-11-24T13:34:01.354"/>
    <p1510:client id="{46FAC692-0C9D-4A36-9873-8872EEF53BE8}" v="227" dt="2023-11-21T14:54:42.532"/>
    <p1510:client id="{57E05DAE-D3FB-C985-6173-4452A4FE4ACE}" v="1" dt="2023-11-24T13:14:56.694"/>
    <p1510:client id="{673E3291-B926-A611-9726-FD077603FD10}" v="22" dt="2023-11-21T13:57:47.610"/>
    <p1510:client id="{B541DFF9-5E56-7289-EF3F-29E973464CBB}" v="108" dt="2023-11-29T17:20:43.866"/>
    <p1510:client id="{C3319780-D3C0-B029-877D-7A5161C4CCD0}" v="2" dt="2023-11-29T15:54:04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1"/>
    <p:restoredTop sz="94694"/>
  </p:normalViewPr>
  <p:slideViewPr>
    <p:cSldViewPr snapToGrid="0">
      <p:cViewPr varScale="1">
        <p:scale>
          <a:sx n="53" d="100"/>
          <a:sy n="53" d="100"/>
        </p:scale>
        <p:origin x="108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B5561C-13D4-4446-9C7A-69D98DBCF4CF}" type="datetimeFigureOut"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30540-0280-4BA6-AB22-C6B0D3D29A3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98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53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51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84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530540-0280-4BA6-AB22-C6B0D3D29A3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35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18" Type="http://schemas.openxmlformats.org/officeDocument/2006/relationships/image" Target="../media/image35.emf"/><Relationship Id="rId3" Type="http://schemas.openxmlformats.org/officeDocument/2006/relationships/image" Target="../media/image20.emf"/><Relationship Id="rId21" Type="http://schemas.openxmlformats.org/officeDocument/2006/relationships/image" Target="../media/image38.emf"/><Relationship Id="rId7" Type="http://schemas.openxmlformats.org/officeDocument/2006/relationships/image" Target="../media/image24.emf"/><Relationship Id="rId12" Type="http://schemas.openxmlformats.org/officeDocument/2006/relationships/image" Target="../media/image29.emf"/><Relationship Id="rId17" Type="http://schemas.openxmlformats.org/officeDocument/2006/relationships/image" Target="../media/image34.emf"/><Relationship Id="rId25" Type="http://schemas.openxmlformats.org/officeDocument/2006/relationships/image" Target="../media/image42.emf"/><Relationship Id="rId2" Type="http://schemas.openxmlformats.org/officeDocument/2006/relationships/image" Target="../media/image19.emf"/><Relationship Id="rId16" Type="http://schemas.openxmlformats.org/officeDocument/2006/relationships/image" Target="../media/image33.emf"/><Relationship Id="rId20" Type="http://schemas.openxmlformats.org/officeDocument/2006/relationships/image" Target="../media/image3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24" Type="http://schemas.openxmlformats.org/officeDocument/2006/relationships/image" Target="../media/image41.emf"/><Relationship Id="rId5" Type="http://schemas.openxmlformats.org/officeDocument/2006/relationships/image" Target="../media/image22.emf"/><Relationship Id="rId15" Type="http://schemas.openxmlformats.org/officeDocument/2006/relationships/image" Target="../media/image32.emf"/><Relationship Id="rId23" Type="http://schemas.openxmlformats.org/officeDocument/2006/relationships/image" Target="../media/image40.emf"/><Relationship Id="rId10" Type="http://schemas.openxmlformats.org/officeDocument/2006/relationships/image" Target="../media/image27.emf"/><Relationship Id="rId19" Type="http://schemas.openxmlformats.org/officeDocument/2006/relationships/image" Target="../media/image36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Relationship Id="rId22" Type="http://schemas.openxmlformats.org/officeDocument/2006/relationships/image" Target="../media/image39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orful drawing of people and objects&#10;&#10;Description automatically generated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74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58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1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980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various symbols&#10;&#10;Description automatically generated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891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F9266-4CC8-F7F3-76E1-4CD39D0B4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394" y="1404677"/>
            <a:ext cx="1366703" cy="16114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AAFE89-79E8-5400-4AA0-5EF4F7E32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279" y="3133113"/>
            <a:ext cx="1748089" cy="1613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F2D87-BCF9-38B8-EBED-20AA26256D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6661" y="3132256"/>
            <a:ext cx="2010301" cy="1704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91519F-AFC7-24C6-6C2F-05DCB1E31B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3775" y="5107858"/>
            <a:ext cx="2080225" cy="1267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52B7C-0175-26F6-39D6-069F731945D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808969" y="1388707"/>
            <a:ext cx="1242933" cy="1701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E9F64D-FEAD-F082-2796-EC2B22D19B8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200" y="5105740"/>
            <a:ext cx="2076472" cy="1267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70D825-D775-4779-BDEE-0A20DD4CFAD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989" y="3052355"/>
            <a:ext cx="1575997" cy="15917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D1222E-936F-B89A-6A8E-555F4EBCF5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699" y="1685317"/>
            <a:ext cx="2167629" cy="1179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310F5-8634-EEC6-27BD-2C2396546CF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823" y="1498139"/>
            <a:ext cx="1551720" cy="1478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F8DEB-593E-FD8F-5A05-34DB640B8D8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875" y="4843833"/>
            <a:ext cx="1422222" cy="1529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6199A8-53E8-2FCD-0581-BD76DFDB82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482" y="3351925"/>
            <a:ext cx="1841214" cy="11612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2CC330-C17C-A869-160C-CB8E07A455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546" y="4770492"/>
            <a:ext cx="1575997" cy="16107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12A81E-437E-0F59-1DCD-ED5ECC8027A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45" y="1464056"/>
            <a:ext cx="1094775" cy="14121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5A4346-A694-54B1-F68F-357813BE528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3429000"/>
            <a:ext cx="1865102" cy="116129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F4812F3-DFBA-066E-0CB6-D05777A0469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552" y="1549025"/>
            <a:ext cx="952897" cy="13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1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7A5A-972F-1ABC-B0EC-B693F249C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C5061F9-176A-DF1D-E0D7-2E801A754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45" y="1509124"/>
            <a:ext cx="1468374" cy="14683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ACD425-0E16-B261-46D2-3A55FA92A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588" y="1509124"/>
            <a:ext cx="1000252" cy="1485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53E96F-6985-14A9-7827-0F0B3A7350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596" y="1509124"/>
            <a:ext cx="1077468" cy="15297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C0CF93-630A-AB1B-BF09-475ACA0DE2B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7656" y="1509124"/>
            <a:ext cx="2085950" cy="1485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C477F20-57FD-6837-AE1D-C8CA6C5F37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45" y="3296648"/>
            <a:ext cx="1974486" cy="5451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6320EEA-76E9-95ED-0856-F3064E64FC3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714" y="3230886"/>
            <a:ext cx="1261149" cy="13934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5C920A-729B-AEDB-1BD4-41C8D6475DA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45" y="4143917"/>
            <a:ext cx="1974486" cy="11425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F27E8A-A109-7B1F-4D13-5089B0FA726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559" y="4860636"/>
            <a:ext cx="1555768" cy="9193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31B036F-21BA-F893-71CA-7B05ACC6CC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996" y="5138927"/>
            <a:ext cx="2755283" cy="64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463D56-CDAE-B792-6DF5-EB535C2F6DB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327" y="3296648"/>
            <a:ext cx="1540287" cy="15611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558F52-5C24-E47C-2DFC-AAAE86D1222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5824" y="3674442"/>
            <a:ext cx="1768584" cy="15010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FB1DBBF-122E-31F4-C708-8F8A9656F6C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176" y="3230886"/>
            <a:ext cx="694129" cy="16268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ADE4F33-B499-2514-9B6C-A264A6B1696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7013" y="1530201"/>
            <a:ext cx="2024627" cy="8248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D8E859-4B42-8280-3D31-DEE36E8EC8E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168" y="2518203"/>
            <a:ext cx="2046137" cy="102966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529386-6FE9-2169-FFE3-57491F7FE0B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630" y="5327810"/>
            <a:ext cx="1202817" cy="11955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D93C342-B7CF-DDC3-48BE-2B9F5D5DFF9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3836" y="3711026"/>
            <a:ext cx="946646" cy="223697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2416874-1650-B6C6-F3C1-D7BFBD5CB9D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8810" y="3711026"/>
            <a:ext cx="1646997" cy="142790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91DDAD1-F47A-6AFA-896D-E447CFD6C426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291" y="5327799"/>
            <a:ext cx="768272" cy="9079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125CE80-1164-84F1-2EDD-C29F871F6EF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7071" y="2402009"/>
            <a:ext cx="2368458" cy="11425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10EE170-7F98-B030-60BE-CD9653058C9E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974" y="4411639"/>
            <a:ext cx="831103" cy="6206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C21EF77-7232-C646-23A5-F0C1FFB89A8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403" y="1605390"/>
            <a:ext cx="755079" cy="10108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F87E921-30C4-96F9-E9ED-D100FF3C8FF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842" y="1508722"/>
            <a:ext cx="1134848" cy="84632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8746ABA-42E2-3126-E801-895F405BFDA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218" y="3165316"/>
            <a:ext cx="512193" cy="50912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9E013D5-40C8-A9C4-84D6-C394A596CBCD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6667" y="5696712"/>
            <a:ext cx="658924" cy="70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84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 userDrawn="1"/>
        </p:nvSpPr>
        <p:spPr>
          <a:xfrm>
            <a:off x="431515" y="5681609"/>
            <a:ext cx="2393878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C5DEA-D3EA-5A50-9024-BCC4E2D0DD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46247"/>
            <a:ext cx="8549640" cy="481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DDE6F-DA63-66D6-A2FB-5F23F8C8E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92" y="5611880"/>
            <a:ext cx="2578248" cy="1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1" r:id="rId5"/>
    <p:sldLayoutId id="2147483663" r:id="rId6"/>
    <p:sldLayoutId id="2147483664" r:id="rId7"/>
    <p:sldLayoutId id="2147483665" r:id="rId8"/>
    <p:sldLayoutId id="21474836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.em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15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emf"/><Relationship Id="rId5" Type="http://schemas.openxmlformats.org/officeDocument/2006/relationships/image" Target="../media/image17.emf"/><Relationship Id="rId4" Type="http://schemas.openxmlformats.org/officeDocument/2006/relationships/image" Target="../media/image18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emf"/><Relationship Id="rId5" Type="http://schemas.openxmlformats.org/officeDocument/2006/relationships/image" Target="../media/image17.emf"/><Relationship Id="rId4" Type="http://schemas.openxmlformats.org/officeDocument/2006/relationships/image" Target="../media/image2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886434318"/>
              </p:ext>
            </p:extLst>
          </p:nvPr>
        </p:nvGraphicFramePr>
        <p:xfrm>
          <a:off x="21450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Holly (Native)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Berries are a vital food source of food for birds in winter, and small mammals, such as wood mice and dormice.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74214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Flowers provide nectar and pollen for bees and other pollinating insects. Holly blue butterfly eat the flower buds.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are eaten by caterpillar moths. Smooth leaves are a winter food source for deer.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Dense cover and good nesting opportunities for birds. </a:t>
                      </a:r>
                    </a:p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Deep, dry leaf litter may be used by hedgehogs and small mammals for hibernation.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9337316"/>
              </p:ext>
            </p:extLst>
          </p:nvPr>
        </p:nvGraphicFramePr>
        <p:xfrm>
          <a:off x="4184997" y="150047"/>
          <a:ext cx="3822006" cy="6445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Hawthorn (Native)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Food source for many small birds and insects, including thrushes, hawthorn shield bugs and yellowhammers. Haws are rich in antioxidants and eaten by migrating birds, including redwings, fieldfares and thrushes.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020335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Flowers are eaten by dormice and provide nectar and pollen for bees and other pollinating insects.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Hawthorn has one of the highest number of insects on it. Moth caterpillar feed on hawthorn leaves and flies and sawflies feed on shrub leaves.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Dense thickets provide shelter for small mammals such as wood mice and are used by birds as nesting sites.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2641515"/>
              </p:ext>
            </p:extLst>
          </p:nvPr>
        </p:nvGraphicFramePr>
        <p:xfrm>
          <a:off x="8155487" y="150047"/>
          <a:ext cx="3822006" cy="6390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29490">
                <a:tc gridSpan="3">
                  <a:txBody>
                    <a:bodyPr/>
                    <a:lstStyle/>
                    <a:p>
                      <a:r>
                        <a:rPr lang="en-GB"/>
                        <a:t>Ivy (Native)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639318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Berries are an essential food source for birds, especially during the winter when there is less food available. The high fat content of the berries is a nutritious food resource for birds including thrushes, blackcaps, wood pigeons and blackbirds.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94200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Many rare insects are attracted to ivy flowers, including the golden hoverfly. 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Nectar and pollen are food for both birds and insects. Flower buds are eaten by Butterfly caterpillars.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822356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evergreen foliage makes an excellent early nesting site and shelter for birds such as wrens.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294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Ivy provides shelter for many insects through the winter.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994487B-B28C-D8F8-C60F-461DB912AE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4" y="669500"/>
            <a:ext cx="641235" cy="591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F5EBED-42C4-3359-2C2C-7E34EBE97C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300" y="529542"/>
            <a:ext cx="343583" cy="8052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782593-E3E6-7BD9-4D0A-7AE64F0D04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019" y="503849"/>
            <a:ext cx="741026" cy="757348"/>
          </a:xfrm>
          <a:prstGeom prst="rect">
            <a:avLst/>
          </a:prstGeom>
        </p:spPr>
      </p:pic>
      <p:pic>
        <p:nvPicPr>
          <p:cNvPr id="3" name="Picture 2" descr="A leaf and fruit on a white background&#10;&#10;Description automatically generated">
            <a:extLst>
              <a:ext uri="{FF2B5EF4-FFF2-40B4-BE49-F238E27FC236}">
                <a16:creationId xmlns:a16="http://schemas.microsoft.com/office/drawing/2014/main" id="{D523D8DE-028D-9C92-80EF-F5A33FDFB4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964" y="222199"/>
            <a:ext cx="1355192" cy="1005663"/>
          </a:xfrm>
          <a:prstGeom prst="rect">
            <a:avLst/>
          </a:prstGeom>
        </p:spPr>
      </p:pic>
      <p:pic>
        <p:nvPicPr>
          <p:cNvPr id="5" name="Picture 4" descr="A close-up of a holly plant&#10;&#10;Description automatically generated">
            <a:extLst>
              <a:ext uri="{FF2B5EF4-FFF2-40B4-BE49-F238E27FC236}">
                <a16:creationId xmlns:a16="http://schemas.microsoft.com/office/drawing/2014/main" id="{BE9C67FD-AE7C-6A85-09D6-1B0C018E38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4" b="-201"/>
          <a:stretch/>
        </p:blipFill>
        <p:spPr>
          <a:xfrm>
            <a:off x="2378151" y="224279"/>
            <a:ext cx="1591317" cy="1000951"/>
          </a:xfrm>
          <a:prstGeom prst="rect">
            <a:avLst/>
          </a:prstGeom>
        </p:spPr>
      </p:pic>
      <p:pic>
        <p:nvPicPr>
          <p:cNvPr id="14" name="Picture 13" descr="A close-up of a plant&#10;&#10;Description automatically generated">
            <a:extLst>
              <a:ext uri="{FF2B5EF4-FFF2-40B4-BE49-F238E27FC236}">
                <a16:creationId xmlns:a16="http://schemas.microsoft.com/office/drawing/2014/main" id="{FF43C9D7-E276-1B63-F82D-581959CFAA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8002" y="195668"/>
            <a:ext cx="1501362" cy="10270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987CFE-1159-1593-3FE5-1B5CA02AE943}"/>
              </a:ext>
            </a:extLst>
          </p:cNvPr>
          <p:cNvSpPr txBox="1"/>
          <p:nvPr/>
        </p:nvSpPr>
        <p:spPr>
          <a:xfrm>
            <a:off x="3047998" y="1196411"/>
            <a:ext cx="1011253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800" dirty="0">
                <a:cs typeface="Calibri"/>
              </a:rPr>
              <a:t>© Woodland Trust.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9639FF-8658-792A-0BA6-C8FC2F66109D}"/>
              </a:ext>
            </a:extLst>
          </p:cNvPr>
          <p:cNvSpPr txBox="1"/>
          <p:nvPr/>
        </p:nvSpPr>
        <p:spPr>
          <a:xfrm>
            <a:off x="7017521" y="1199260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9331F-664D-58F1-2B07-B73F497489CC}"/>
              </a:ext>
            </a:extLst>
          </p:cNvPr>
          <p:cNvSpPr txBox="1"/>
          <p:nvPr/>
        </p:nvSpPr>
        <p:spPr>
          <a:xfrm>
            <a:off x="11005557" y="1192138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9987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87104682"/>
              </p:ext>
            </p:extLst>
          </p:nvPr>
        </p:nvGraphicFramePr>
        <p:xfrm>
          <a:off x="214507" y="150047"/>
          <a:ext cx="3822006" cy="6500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Blackthorn (Native)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55615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Birds feast on the sloe berries in the autumn.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74214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Early flowering, blackthorn provide a valuable source of nectar and pollen for bees in spring. Flowers are also used by the black and brown hairstreak butterflies.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Foliage is a food plant for moth caterpillar.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Birds nest among the dense, thorny thickets, eat caterpillars and other insects from the leaves.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1383969"/>
              </p:ext>
            </p:extLst>
          </p:nvPr>
        </p:nvGraphicFramePr>
        <p:xfrm>
          <a:off x="4184997" y="150047"/>
          <a:ext cx="3822006" cy="6508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Dogwood (Native)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55615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berry-like fruit serves as a valuable food source for various wildlife species, including birds, squirrels, and deer.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82262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Flowers are visited by insects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are eaten by moth caterpillars. Leaves provide food for the Green Hairstreak Butterfly.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Provides areas for shelter and nesting sites for many birds.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0800463"/>
              </p:ext>
            </p:extLst>
          </p:nvPr>
        </p:nvGraphicFramePr>
        <p:xfrm>
          <a:off x="8155487" y="150047"/>
          <a:ext cx="3822006" cy="653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Elder (Native)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Small, purple-black, sour berries are eaten by birds and mammals. Small mammals, such as dormice and bank vole eat both the berries and the flowers. </a:t>
                      </a:r>
                    </a:p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Individual flowers are creamy-coloured, highly scented, provide nectar for a variety of insects.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Moth caterpillars feed on the elder foliage.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Provides home to several species of moss, lichen and fungi, and shelter for both small mammals and insects.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pic>
        <p:nvPicPr>
          <p:cNvPr id="1032" name="Picture 8" descr="Free Dogwood Horn Shrub photo and picture">
            <a:extLst>
              <a:ext uri="{FF2B5EF4-FFF2-40B4-BE49-F238E27FC236}">
                <a16:creationId xmlns:a16="http://schemas.microsoft.com/office/drawing/2014/main" id="{F965FD35-D3F5-9570-03BA-E7FDC71F7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737" y="273379"/>
            <a:ext cx="1576553" cy="105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393631-51D4-F290-D81E-FDE5EB8455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659" y="527258"/>
            <a:ext cx="433417" cy="6260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F28C41-421A-EEF0-E40F-85C263937A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40" y="607869"/>
            <a:ext cx="876001" cy="545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803233-479F-171A-FA86-B849CDBA70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3951" y="607869"/>
            <a:ext cx="1128474" cy="459749"/>
          </a:xfrm>
          <a:prstGeom prst="rect">
            <a:avLst/>
          </a:prstGeom>
        </p:spPr>
      </p:pic>
      <p:pic>
        <p:nvPicPr>
          <p:cNvPr id="3" name="Picture 2" descr="A plant with leaves and berries&#10;&#10;Description automatically generated">
            <a:extLst>
              <a:ext uri="{FF2B5EF4-FFF2-40B4-BE49-F238E27FC236}">
                <a16:creationId xmlns:a16="http://schemas.microsoft.com/office/drawing/2014/main" id="{A7712503-DC75-7D10-191E-E1A01621C63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798" y="202164"/>
            <a:ext cx="1521613" cy="1083981"/>
          </a:xfrm>
          <a:prstGeom prst="rect">
            <a:avLst/>
          </a:prstGeom>
        </p:spPr>
      </p:pic>
      <p:pic>
        <p:nvPicPr>
          <p:cNvPr id="5" name="Picture 4" descr="A close-up of a blueberry&#10;&#10;Description automatically generated">
            <a:extLst>
              <a:ext uri="{FF2B5EF4-FFF2-40B4-BE49-F238E27FC236}">
                <a16:creationId xmlns:a16="http://schemas.microsoft.com/office/drawing/2014/main" id="{B0D94368-197C-C5FE-A5BC-FE5A0AB2607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787" y="202164"/>
            <a:ext cx="1512432" cy="10518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0446C-8607-F7BA-4DC5-FACC65796D1B}"/>
              </a:ext>
            </a:extLst>
          </p:cNvPr>
          <p:cNvSpPr txBox="1"/>
          <p:nvPr/>
        </p:nvSpPr>
        <p:spPr>
          <a:xfrm>
            <a:off x="3050848" y="1213503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BCB06E-9C03-E26A-D206-9D18BBA169F1}"/>
              </a:ext>
            </a:extLst>
          </p:cNvPr>
          <p:cNvSpPr txBox="1"/>
          <p:nvPr/>
        </p:nvSpPr>
        <p:spPr>
          <a:xfrm>
            <a:off x="11019801" y="1256232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621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99085451"/>
              </p:ext>
            </p:extLst>
          </p:nvPr>
        </p:nvGraphicFramePr>
        <p:xfrm>
          <a:off x="214507" y="150047"/>
          <a:ext cx="3822006" cy="653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315610">
                <a:tc gridSpan="3">
                  <a:txBody>
                    <a:bodyPr/>
                    <a:lstStyle/>
                    <a:p>
                      <a:r>
                        <a:rPr lang="en-GB"/>
                        <a:t>Hazel (Native)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75248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Hazelnuts are eaten by the dormouse, woodpeckers, nuthatches, tits, wood pigeons, jays and small mammals.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836024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Hazel flowers provide early pollen as a food for bees. </a:t>
                      </a:r>
                    </a:p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146853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Hazel leaves provide food for caterpillars of moths.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958225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Home to species of butterfly. </a:t>
                      </a:r>
                    </a:p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Shelter for ground-nesting birds such as the nightingale, nightjar, yellowhammer and willow warbler. Home to disturbance-sensitive bryophytes and lichens. Trunk is also home to mosses, liverworts, and fiery </a:t>
                      </a:r>
                      <a:r>
                        <a:rPr lang="en-GB" sz="1200" kern="120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milkcap</a:t>
                      </a:r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fungus grows in the soil.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3736369"/>
              </p:ext>
            </p:extLst>
          </p:nvPr>
        </p:nvGraphicFramePr>
        <p:xfrm>
          <a:off x="4184997" y="150047"/>
          <a:ext cx="3822006" cy="65319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363409">
                <a:tc gridSpan="3">
                  <a:txBody>
                    <a:bodyPr/>
                    <a:lstStyle/>
                    <a:p>
                      <a:r>
                        <a:rPr lang="en-GB"/>
                        <a:t>Acer (Native)</a:t>
                      </a:r>
                    </a:p>
                    <a:p>
                      <a:r>
                        <a:rPr lang="en-GB"/>
                        <a:t>Field-maple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63409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Attractive to aphids and their predators including species of ladybird, hoverfly and birds. </a:t>
                      </a:r>
                    </a:p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Small mammals eat the fruits.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078323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Nectar / pollen rich flowers attracting birds, butterflies, moths and other pollinators.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363409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Lots of species of moth feed on its leaves.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363409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Shelter and habitat for birds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808169"/>
              </p:ext>
            </p:extLst>
          </p:nvPr>
        </p:nvGraphicFramePr>
        <p:xfrm>
          <a:off x="8155487" y="150047"/>
          <a:ext cx="3822006" cy="653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Spindle (Native)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The bright pink and orange berries hang from its twigs, providing food for mice, birds and even red foxes.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flowers are a rich source of nectar and pollen for insects such as the St Mark’s fly.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eaten by moth caterpillars. Leaves also attract aphids and their predators including hoverflies, ladybirds and lacewings, as well as house sparrows and other species of birds.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/>
                        <a:t>Aphids are often found on spindle trees, attracting their predators including ladybirds, lacewings and hoverflies.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pic>
        <p:nvPicPr>
          <p:cNvPr id="2052" name="Picture 4" descr="Free Peacock Spindle Bush photo and picture">
            <a:extLst>
              <a:ext uri="{FF2B5EF4-FFF2-40B4-BE49-F238E27FC236}">
                <a16:creationId xmlns:a16="http://schemas.microsoft.com/office/drawing/2014/main" id="{D93150A4-38D4-EE10-6FBA-937F4AD3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05241" y="234127"/>
            <a:ext cx="1481740" cy="111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A76F2C-C37A-0FF3-E7C0-987C29F15EA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01" y="635477"/>
            <a:ext cx="845510" cy="4996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FD238B-53EA-A300-13D0-C431F73EA4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1998" y="789779"/>
            <a:ext cx="876001" cy="545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B03860-BB5B-3B09-F76F-5385A06EE4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8573" y="542432"/>
            <a:ext cx="343583" cy="805272"/>
          </a:xfrm>
          <a:prstGeom prst="rect">
            <a:avLst/>
          </a:prstGeom>
        </p:spPr>
      </p:pic>
      <p:pic>
        <p:nvPicPr>
          <p:cNvPr id="7" name="Picture 6" descr="A close up of a leaf&#10;&#10;Description automatically generated">
            <a:extLst>
              <a:ext uri="{FF2B5EF4-FFF2-40B4-BE49-F238E27FC236}">
                <a16:creationId xmlns:a16="http://schemas.microsoft.com/office/drawing/2014/main" id="{8F2930B6-4CD2-F612-06A1-638B6B2668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5036" y="205641"/>
            <a:ext cx="1515000" cy="1132838"/>
          </a:xfrm>
          <a:prstGeom prst="rect">
            <a:avLst/>
          </a:prstGeom>
        </p:spPr>
      </p:pic>
      <p:pic>
        <p:nvPicPr>
          <p:cNvPr id="11" name="Picture 10" descr="A close-up of a leaf&#10;&#10;Description automatically generated">
            <a:extLst>
              <a:ext uri="{FF2B5EF4-FFF2-40B4-BE49-F238E27FC236}">
                <a16:creationId xmlns:a16="http://schemas.microsoft.com/office/drawing/2014/main" id="{B7F9F546-4E70-60A9-FF12-B553A353AF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125" y="209202"/>
            <a:ext cx="1635247" cy="1121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4836E-2872-8053-31A0-D905BCBAE4C1}"/>
              </a:ext>
            </a:extLst>
          </p:cNvPr>
          <p:cNvSpPr txBox="1"/>
          <p:nvPr/>
        </p:nvSpPr>
        <p:spPr>
          <a:xfrm>
            <a:off x="3050848" y="1284718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E5BABC-2D68-7551-A4E8-2D4E748ACAEF}"/>
              </a:ext>
            </a:extLst>
          </p:cNvPr>
          <p:cNvSpPr txBox="1"/>
          <p:nvPr/>
        </p:nvSpPr>
        <p:spPr>
          <a:xfrm>
            <a:off x="7031764" y="1284718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9812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1677090"/>
              </p:ext>
            </p:extLst>
          </p:nvPr>
        </p:nvGraphicFramePr>
        <p:xfrm>
          <a:off x="21450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 dirty="0"/>
                        <a:t>Privet </a:t>
                      </a: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 food plant of the privet hawk-moth.</a:t>
                      </a:r>
                      <a:br>
                        <a:rPr lang="en-GB" sz="1200" kern="1200" dirty="0">
                          <a:solidFill>
                            <a:srgbClr val="132F1D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Berries are eaten by thrushes and other birds. </a:t>
                      </a:r>
                      <a:endParaRPr lang="en-GB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74214">
                <a:tc>
                  <a:txBody>
                    <a:bodyPr/>
                    <a:lstStyle/>
                    <a:p>
                      <a:r>
                        <a:rPr lang="en-GB" dirty="0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Flowers provide pollen and nectar for insects when it is in flower.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are the food source of many moth caterpillars.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Provides cover for small birds and other animals. It also provides a habitat for insects.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4302662"/>
              </p:ext>
            </p:extLst>
          </p:nvPr>
        </p:nvGraphicFramePr>
        <p:xfrm>
          <a:off x="418499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343082">
                <a:tc gridSpan="3">
                  <a:txBody>
                    <a:bodyPr/>
                    <a:lstStyle/>
                    <a:p>
                      <a:r>
                        <a:rPr lang="en-GB"/>
                        <a:t>Laurel </a:t>
                      </a:r>
                    </a:p>
                    <a:p>
                      <a:r>
                        <a:rPr lang="en-GB"/>
                        <a:t>(Non-native)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Berries are eaten by several bird species including thrushes and finches. Berries are rich in fats and sugars supporting birds during migration and winter months.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062246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Bees, hoverflies, ants and wasps are attracted to the flowers.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Leaves are tough and glossy. They are toxic to insects.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Laurel provides cover for birds and small animals and a site for nesting. 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5199991"/>
              </p:ext>
            </p:extLst>
          </p:nvPr>
        </p:nvGraphicFramePr>
        <p:xfrm>
          <a:off x="8155487" y="150047"/>
          <a:ext cx="3822006" cy="645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 dirty="0"/>
                        <a:t>Conifer </a:t>
                      </a:r>
                    </a:p>
                    <a:p>
                      <a:r>
                        <a:rPr lang="en-GB" dirty="0"/>
                        <a:t>(Non-native) 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Berries in the winter provide essential food for birds, such as the common crossbill. Needles. Twigs, bark and seeds in the cones provide food for squirrels.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Pine leaves are the main foodplant for the pine hawk-moth. These leaves are also very good at filtering pollution.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 dirty="0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dirty="0"/>
                        <a:t>They help non-migratory birds in cold winters, providing a place for birds to hide from the cold and protection from precipitation. Deer also use coniferous trees as shelter. </a:t>
                      </a:r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pic>
        <p:nvPicPr>
          <p:cNvPr id="2060" name="Picture 12" descr="Free Conifer Evergreen photo and picture">
            <a:extLst>
              <a:ext uri="{FF2B5EF4-FFF2-40B4-BE49-F238E27FC236}">
                <a16:creationId xmlns:a16="http://schemas.microsoft.com/office/drawing/2014/main" id="{4870889C-80B0-1B25-C90E-F815A1E0C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5545" y="241849"/>
            <a:ext cx="1667385" cy="111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B15319-88EF-A919-A437-E4A8D27780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92" y="795473"/>
            <a:ext cx="456838" cy="5386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BDBCF4-757E-92AF-1E5D-1AFB36EA57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916" y="787990"/>
            <a:ext cx="910218" cy="4954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6484F-1589-DF52-0C16-67BF8CA7A2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594" y="787990"/>
            <a:ext cx="569605" cy="542610"/>
          </a:xfrm>
          <a:prstGeom prst="rect">
            <a:avLst/>
          </a:prstGeom>
        </p:spPr>
      </p:pic>
      <p:pic>
        <p:nvPicPr>
          <p:cNvPr id="7" name="Picture 6" descr="A close-up of a leaf&#10;&#10;Description automatically generated">
            <a:extLst>
              <a:ext uri="{FF2B5EF4-FFF2-40B4-BE49-F238E27FC236}">
                <a16:creationId xmlns:a16="http://schemas.microsoft.com/office/drawing/2014/main" id="{22A151A7-272F-867D-7A25-CFBE540E2E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9539" y="229128"/>
            <a:ext cx="1481166" cy="1052686"/>
          </a:xfrm>
          <a:prstGeom prst="rect">
            <a:avLst/>
          </a:prstGeom>
        </p:spPr>
      </p:pic>
      <p:pic>
        <p:nvPicPr>
          <p:cNvPr id="11" name="Picture 10" descr="A close-up of a plant&#10;&#10;Description automatically generated">
            <a:extLst>
              <a:ext uri="{FF2B5EF4-FFF2-40B4-BE49-F238E27FC236}">
                <a16:creationId xmlns:a16="http://schemas.microsoft.com/office/drawing/2014/main" id="{581D20E6-296C-4133-D06C-9652167247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"/>
          <a:stretch/>
        </p:blipFill>
        <p:spPr>
          <a:xfrm>
            <a:off x="2374055" y="242843"/>
            <a:ext cx="1579714" cy="1026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34B067-282F-89CD-7F66-2D17B0BA8774}"/>
              </a:ext>
            </a:extLst>
          </p:cNvPr>
          <p:cNvSpPr txBox="1"/>
          <p:nvPr/>
        </p:nvSpPr>
        <p:spPr>
          <a:xfrm>
            <a:off x="3050848" y="1220625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C0CE3-84C9-D39A-3EBD-311525050BFA}"/>
              </a:ext>
            </a:extLst>
          </p:cNvPr>
          <p:cNvSpPr txBox="1"/>
          <p:nvPr/>
        </p:nvSpPr>
        <p:spPr>
          <a:xfrm>
            <a:off x="6967671" y="1284718"/>
            <a:ext cx="1034042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800"/>
              <a:t>© Woodland Trust. </a:t>
            </a:r>
            <a:r>
              <a:rPr lang="en-GB" sz="800">
                <a:cs typeface="Calibri"/>
              </a:rPr>
              <a:t>​</a:t>
            </a:r>
            <a:endParaRPr lang="en-GB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943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AD8EF0B-1659-2629-1AAE-AE2A383321F7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393152032"/>
              </p:ext>
            </p:extLst>
          </p:nvPr>
        </p:nvGraphicFramePr>
        <p:xfrm>
          <a:off x="21450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__________ </a:t>
                      </a:r>
                    </a:p>
                    <a:p>
                      <a:r>
                        <a:rPr lang="en-GB"/>
                        <a:t>(_________)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74214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C9E0D893-E5EB-2DDA-ED66-8074971823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819107"/>
              </p:ext>
            </p:extLst>
          </p:nvPr>
        </p:nvGraphicFramePr>
        <p:xfrm>
          <a:off x="4184997" y="150047"/>
          <a:ext cx="3822006" cy="6434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343082">
                <a:tc gridSpan="3">
                  <a:txBody>
                    <a:bodyPr/>
                    <a:lstStyle/>
                    <a:p>
                      <a:r>
                        <a:rPr lang="en-GB"/>
                        <a:t>__________</a:t>
                      </a:r>
                    </a:p>
                    <a:p>
                      <a:r>
                        <a:rPr lang="en-GB"/>
                        <a:t>(_________)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062246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343082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90A50614-C288-8415-42CE-38748430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838092"/>
              </p:ext>
            </p:extLst>
          </p:nvPr>
        </p:nvGraphicFramePr>
        <p:xfrm>
          <a:off x="8155487" y="150047"/>
          <a:ext cx="3822006" cy="6450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980">
                  <a:extLst>
                    <a:ext uri="{9D8B030D-6E8A-4147-A177-3AD203B41FA5}">
                      <a16:colId xmlns:a16="http://schemas.microsoft.com/office/drawing/2014/main" val="1493881918"/>
                    </a:ext>
                  </a:extLst>
                </a:gridCol>
                <a:gridCol w="2189353">
                  <a:extLst>
                    <a:ext uri="{9D8B030D-6E8A-4147-A177-3AD203B41FA5}">
                      <a16:colId xmlns:a16="http://schemas.microsoft.com/office/drawing/2014/main" val="2575488535"/>
                    </a:ext>
                  </a:extLst>
                </a:gridCol>
                <a:gridCol w="519673">
                  <a:extLst>
                    <a:ext uri="{9D8B030D-6E8A-4147-A177-3AD203B41FA5}">
                      <a16:colId xmlns:a16="http://schemas.microsoft.com/office/drawing/2014/main" val="1988455587"/>
                    </a:ext>
                  </a:extLst>
                </a:gridCol>
              </a:tblGrid>
              <a:tr h="1290090">
                <a:tc gridSpan="3">
                  <a:txBody>
                    <a:bodyPr/>
                    <a:lstStyle/>
                    <a:p>
                      <a:r>
                        <a:rPr lang="en-GB"/>
                        <a:t>__________</a:t>
                      </a:r>
                    </a:p>
                    <a:p>
                      <a:r>
                        <a:rPr lang="en-GB"/>
                        <a:t>(_________)  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997903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Food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593739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Flowers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7888637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Tasty Leaves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41632"/>
                  </a:ext>
                </a:extLst>
              </a:tr>
              <a:tr h="1290090">
                <a:tc>
                  <a:txBody>
                    <a:bodyPr/>
                    <a:lstStyle/>
                    <a:p>
                      <a:r>
                        <a:rPr lang="en-GB"/>
                        <a:t>Places to live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7767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1278DA6-E845-FD92-25AB-A32F60DAB558}"/>
              </a:ext>
            </a:extLst>
          </p:cNvPr>
          <p:cNvSpPr/>
          <p:nvPr/>
        </p:nvSpPr>
        <p:spPr>
          <a:xfrm>
            <a:off x="2326106" y="270992"/>
            <a:ext cx="1620102" cy="10604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E86B1-71BC-1EC2-AA99-F8FAB514C114}"/>
              </a:ext>
            </a:extLst>
          </p:cNvPr>
          <p:cNvSpPr/>
          <p:nvPr/>
        </p:nvSpPr>
        <p:spPr>
          <a:xfrm>
            <a:off x="6200811" y="270992"/>
            <a:ext cx="1719803" cy="11173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3A55D1-8C11-E1FA-6A52-8EBDFBE98102}"/>
              </a:ext>
            </a:extLst>
          </p:cNvPr>
          <p:cNvSpPr/>
          <p:nvPr/>
        </p:nvSpPr>
        <p:spPr>
          <a:xfrm>
            <a:off x="10187712" y="263869"/>
            <a:ext cx="1705560" cy="10604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242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4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C86445F-14F6-F745-9B92-EDC389A22B48}" vid="{62CF259B-EB43-ED41-893A-94DC0ADFEF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C3A3AD-61F4-4C0D-9ADE-9313CC5353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3A8C8E-EEC5-4F61-9380-418BD2F06C17}">
  <ds:schemaRefs>
    <ds:schemaRef ds:uri="01a464aa-a786-405b-bb6b-b90e04698418"/>
    <ds:schemaRef ds:uri="37c47d49-5c3e-4564-83ee-3a7de24ace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NENP Powerpoint Template</Template>
  <TotalTime>15</TotalTime>
  <Words>1127</Words>
  <Application>Microsoft Office PowerPoint</Application>
  <PresentationFormat>Widescreen</PresentationFormat>
  <Paragraphs>146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Work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grants and the National Education Nature Park</dc:title>
  <dc:creator>Laura Jacklin</dc:creator>
  <cp:lastModifiedBy>Yogi Nagam</cp:lastModifiedBy>
  <cp:revision>67</cp:revision>
  <dcterms:created xsi:type="dcterms:W3CDTF">2023-10-06T11:33:55Z</dcterms:created>
  <dcterms:modified xsi:type="dcterms:W3CDTF">2023-11-30T11:46:38Z</dcterms:modified>
</cp:coreProperties>
</file>